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FFB"/>
    <a:srgbClr val="009A4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E85FC-995B-439B-BE72-DAF23EE3651E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89E9-EA26-49F0-937F-16F1FC7F4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CC32-9295-4B99-872A-BA21871925E2}" type="datetime1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551-DFDA-4730-8A20-F9317CB6D655}" type="datetime1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89-F59F-4C28-B8A4-52A9E81B5C16}" type="datetime1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8BE6-5169-4D6E-A3DF-05213C0BDD44}" type="datetime1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5274-C392-4817-950E-8F78CDCBE224}" type="datetime1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3EC-9D14-4563-92B7-329EAD57E863}" type="datetime1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C7D-92D7-4983-B487-50C03560C4A0}" type="datetime1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CC01-0150-460E-9D67-C884E1502EF5}" type="datetime1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C24-3FD4-4E48-B24D-0224969A2C5B}" type="datetime1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674-6EF7-48C8-9D75-62880A8B5EE4}" type="datetime1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88AA-BC94-4E1A-9EDA-0C4305392AA9}" type="datetime1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AB6F-BE65-4F2F-B2DF-A0F7B6671F23}" type="datetime1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628384" cy="28083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Промежуточные </a:t>
            </a:r>
            <a:r>
              <a:rPr lang="ru-RU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проводимых профилактических визитов в отношении организаций, эксплуатирующих автомобильные  газозаправочные станции, в рамках поручения Правительства Российской Федерации от </a:t>
            </a:r>
            <a:r>
              <a:rPr lang="ru-RU" sz="2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19.01.2024 </a:t>
            </a:r>
            <a:r>
              <a:rPr lang="ru-RU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АН-П51-1344</a:t>
            </a:r>
            <a:br>
              <a:rPr lang="ru-RU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17792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Grp="1"/>
          </p:cNvSpPr>
          <p:nvPr>
            <p:ph type="subTitle" idx="1"/>
          </p:nvPr>
        </p:nvSpPr>
        <p:spPr>
          <a:xfrm>
            <a:off x="2411760" y="443711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i="1" dirty="0" smtClean="0">
                <a:solidFill>
                  <a:schemeClr val="bg1"/>
                </a:solidFill>
                <a:effectLst/>
              </a:rPr>
              <a:t>Бродт Виктор Анатольевич,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Заместитель руководителя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Сибирского управления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Ростехнадзора</a:t>
            </a:r>
            <a:endParaRPr lang="ru-RU" sz="28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Федеральной 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1"/>
            <a:ext cx="9144247" cy="552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989430" cy="1054305"/>
          </a:xfrm>
          <a:prstGeom prst="rect">
            <a:avLst/>
          </a:prstGeom>
        </p:spPr>
      </p:pic>
      <p:sp>
        <p:nvSpPr>
          <p:cNvPr id="20" name="Номер слайда 33"/>
          <p:cNvSpPr txBox="1">
            <a:spLocks/>
          </p:cNvSpPr>
          <p:nvPr/>
        </p:nvSpPr>
        <p:spPr>
          <a:xfrm>
            <a:off x="681945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utoShape 4" descr="https://sun9-73.userapi.com/impg/ZP3mFMS9k8CO7YQ9fCkceqCR9E80Ao6arQwwaQ/xeASq_WDD5k.jpg?size=1280x853&amp;quality=95&amp;sign=f8b57c328bc99af874ef950fc3cbea7b&amp;c_uniq_tag=-0r1MtLk7-D5w1GDMQf7NDpxv-6BY-3rLvawdCRm6WQ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170" y="764704"/>
            <a:ext cx="6264696" cy="295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9212" y="4104282"/>
            <a:ext cx="43204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i="1" dirty="0" smtClean="0">
                <a:solidFill>
                  <a:schemeClr val="bg1"/>
                </a:solidFill>
                <a:effectLst/>
              </a:rPr>
              <a:t>Бродт Виктор Анатольевич,</a:t>
            </a:r>
            <a:br>
              <a:rPr lang="ru-RU" sz="2000" i="1" dirty="0" smtClean="0">
                <a:solidFill>
                  <a:schemeClr val="bg1"/>
                </a:solidFill>
                <a:effectLst/>
              </a:rPr>
            </a:br>
            <a:r>
              <a:rPr lang="ru-RU" sz="2000" i="1" dirty="0" smtClean="0">
                <a:solidFill>
                  <a:schemeClr val="bg1"/>
                </a:solidFill>
                <a:effectLst/>
              </a:rPr>
              <a:t>Заместитель руководителя Сибирского управления Ростехнадзора</a:t>
            </a:r>
            <a:endParaRPr lang="ru-RU" sz="28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Федеральной 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lushkovaai@local.st\Desktop\16.05.2024_Доклад Бродта В.А\Новая папка\картинки\1653396368_20-celes-club-p-fon-dlya-prezentatsii-energetika-krasivi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" y="1268760"/>
            <a:ext cx="9143752" cy="54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Полномочия </a:t>
            </a:r>
            <a:r>
              <a:rPr lang="ru-RU" sz="3200" b="1" i="1" dirty="0">
                <a:solidFill>
                  <a:srgbClr val="FFC000"/>
                </a:solidFill>
              </a:rPr>
              <a:t>Сибирского управления Ростехнадзора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13" name="Объект 5"/>
          <p:cNvSpPr>
            <a:spLocks noGrp="1"/>
          </p:cNvSpPr>
          <p:nvPr>
            <p:ph idx="1"/>
          </p:nvPr>
        </p:nvSpPr>
        <p:spPr>
          <a:xfrm>
            <a:off x="295344" y="1340769"/>
            <a:ext cx="8597136" cy="20882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Blip>
                <a:blip r:embed="rId5"/>
              </a:buBlip>
            </a:pPr>
            <a:r>
              <a:rPr lang="ru-RU" sz="1800" b="1" i="1" dirty="0" smtClean="0">
                <a:cs typeface="Times New Roman" panose="02020603050405020304" pitchFamily="18" charset="0"/>
              </a:rPr>
              <a:t>Положение </a:t>
            </a:r>
            <a:r>
              <a:rPr lang="ru-RU" sz="1800" b="1" i="1" dirty="0">
                <a:cs typeface="Times New Roman" panose="02020603050405020304" pitchFamily="18" charset="0"/>
              </a:rPr>
              <a:t>о Федеральной службе по экологическому, технологическому и атомному надзору, утвержденным постановлением Правительства Российской Федерации № </a:t>
            </a:r>
            <a:r>
              <a:rPr lang="ru-RU" sz="1800" b="1" i="1" dirty="0" smtClean="0">
                <a:cs typeface="Times New Roman" panose="02020603050405020304" pitchFamily="18" charset="0"/>
              </a:rPr>
              <a:t>401;</a:t>
            </a:r>
          </a:p>
          <a:p>
            <a:pPr algn="just">
              <a:buBlip>
                <a:blip r:embed="rId5"/>
              </a:buBlip>
            </a:pPr>
            <a:r>
              <a:rPr lang="ru-RU" sz="1800" b="1" i="1" dirty="0"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cs typeface="Times New Roman" panose="02020603050405020304" pitchFamily="18" charset="0"/>
              </a:rPr>
              <a:t>Положение о Сибирском </a:t>
            </a:r>
            <a:r>
              <a:rPr lang="ru-RU" sz="1800" b="1" i="1" dirty="0">
                <a:cs typeface="Times New Roman" panose="02020603050405020304" pitchFamily="18" charset="0"/>
              </a:rPr>
              <a:t>управлении Федеральной службе по экологическому, технологическому и атомному надзору, утвержденным приказом Федеральной службе по экологическому, технологическому и атомному </a:t>
            </a:r>
            <a:r>
              <a:rPr lang="ru-RU" sz="1800" b="1" i="1" dirty="0" smtClean="0">
                <a:cs typeface="Times New Roman" panose="02020603050405020304" pitchFamily="18" charset="0"/>
              </a:rPr>
              <a:t>надзору.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8662" y="3506824"/>
            <a:ext cx="8183818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700" b="1" i="1" dirty="0"/>
              <a:t>Автомобильные газозаправочные станции являются опасными производственными объектами по признаку хранения опасного вещества - сжиженного углеводородного </a:t>
            </a:r>
            <a:r>
              <a:rPr lang="ru-RU" sz="1700" b="1" i="1" dirty="0" smtClean="0"/>
              <a:t>газа и </a:t>
            </a:r>
            <a:r>
              <a:rPr lang="ru-RU" sz="1700" b="1" i="1" dirty="0"/>
              <a:t>по признаку использования оборудования, работающего под избыточным давлением газа более 0,007 </a:t>
            </a:r>
            <a:r>
              <a:rPr lang="ru-RU" sz="1700" b="1" i="1" dirty="0" smtClean="0"/>
              <a:t>Мпа.</a:t>
            </a:r>
            <a:endParaRPr lang="ru-RU" sz="1700" b="1" i="1" dirty="0"/>
          </a:p>
        </p:txBody>
      </p:sp>
      <p:pic>
        <p:nvPicPr>
          <p:cNvPr id="1027" name="Picture 3" descr="C:\А.И. Глушкова\09_Доклады\2023\03_Презентация ГФИ АК_20.04.2023\ac63fbf641fb9c15c28927943563405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3" r="24591"/>
          <a:stretch/>
        </p:blipFill>
        <p:spPr bwMode="auto">
          <a:xfrm>
            <a:off x="116367" y="3501008"/>
            <a:ext cx="592294" cy="114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9255" y="4725144"/>
            <a:ext cx="854598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2"/>
                </a:solidFill>
              </a:rPr>
              <a:t>АГЗС </a:t>
            </a:r>
            <a:r>
              <a:rPr lang="ru-RU" b="1" i="1" dirty="0" smtClean="0">
                <a:solidFill>
                  <a:schemeClr val="tx2"/>
                </a:solidFill>
              </a:rPr>
              <a:t>классифицируются </a:t>
            </a:r>
            <a:r>
              <a:rPr lang="ru-RU" b="1" i="1" dirty="0">
                <a:solidFill>
                  <a:schemeClr val="tx2"/>
                </a:solidFill>
              </a:rPr>
              <a:t>как </a:t>
            </a:r>
            <a:r>
              <a:rPr lang="ru-RU" b="1" i="1" dirty="0" smtClean="0">
                <a:solidFill>
                  <a:schemeClr val="tx2"/>
                </a:solidFill>
              </a:rPr>
              <a:t>ОПО 3 </a:t>
            </a:r>
            <a:r>
              <a:rPr lang="ru-RU" b="1" i="1" dirty="0">
                <a:solidFill>
                  <a:schemeClr val="tx2"/>
                </a:solidFill>
              </a:rPr>
              <a:t>или 4 класса опасности в зависимости </a:t>
            </a:r>
            <a:r>
              <a:rPr lang="ru-RU" b="1" i="1" dirty="0" smtClean="0">
                <a:solidFill>
                  <a:schemeClr val="tx2"/>
                </a:solidFill>
              </a:rPr>
              <a:t>от: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 smtClean="0"/>
              <a:t> </a:t>
            </a:r>
            <a:r>
              <a:rPr lang="ru-RU" b="1" i="1" dirty="0"/>
              <a:t>хранящегося сжиженного углеводородного газа (3 класс - 20 и более тонн, но менее 200, 4 класс - менее 20 тонн</a:t>
            </a:r>
            <a:r>
              <a:rPr lang="ru-RU" b="1" i="1" dirty="0" smtClean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 smtClean="0"/>
              <a:t>рабочего </a:t>
            </a:r>
            <a:r>
              <a:rPr lang="ru-RU" b="1" i="1" dirty="0"/>
              <a:t>давления газа (3 класс - 1,6 МПа и более, 4 класс - менее 1,6мПА).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254" y="5984704"/>
            <a:ext cx="85459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tx2"/>
                </a:solidFill>
              </a:rPr>
              <a:t>ОПО подлежат </a:t>
            </a:r>
            <a:r>
              <a:rPr lang="ru-RU" b="1" i="1" dirty="0">
                <a:solidFill>
                  <a:schemeClr val="tx2"/>
                </a:solidFill>
              </a:rPr>
              <a:t>регистрации в государственном реестре опасных производственных </a:t>
            </a:r>
            <a:r>
              <a:rPr lang="ru-RU" b="1" i="1" dirty="0" smtClean="0">
                <a:solidFill>
                  <a:schemeClr val="tx2"/>
                </a:solidFill>
              </a:rPr>
              <a:t>объектов.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lushkovaai@local.st\Desktop\16.05.2024_Доклад Бродта В.А\Новая папка\картинки\1653319070_36-celes-club-p-fon-dlya-prezentatsii-zavod-krasivie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" y="1268761"/>
            <a:ext cx="9146413" cy="54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О поднадзорных объектах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1340768"/>
            <a:ext cx="864096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507</a:t>
            </a:r>
            <a:r>
              <a:rPr lang="ru-RU" sz="2000" b="1" i="1" dirty="0">
                <a:solidFill>
                  <a:schemeClr val="tx1"/>
                </a:solidFill>
              </a:rPr>
              <a:t> опасных производственных объектов 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станций </a:t>
            </a:r>
            <a:r>
              <a:rPr lang="ru-RU" sz="2000" b="1" i="1" dirty="0">
                <a:solidFill>
                  <a:schemeClr val="tx1"/>
                </a:solidFill>
              </a:rPr>
              <a:t>(газозаправочных) </a:t>
            </a:r>
            <a:r>
              <a:rPr lang="ru-RU" sz="2000" b="1" i="1" dirty="0" smtClean="0">
                <a:solidFill>
                  <a:schemeClr val="tx1"/>
                </a:solidFill>
              </a:rPr>
              <a:t>автомобильных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расположены на территориях Омской</a:t>
            </a:r>
            <a:r>
              <a:rPr lang="ru-RU" sz="2000" b="1" i="1" dirty="0">
                <a:solidFill>
                  <a:schemeClr val="tx1"/>
                </a:solidFill>
              </a:rPr>
              <a:t>, Новосибирской, Томской, Кемеровской </a:t>
            </a:r>
            <a:r>
              <a:rPr lang="ru-RU" sz="2000" b="1" i="1" dirty="0" smtClean="0">
                <a:solidFill>
                  <a:schemeClr val="tx1"/>
                </a:solidFill>
              </a:rPr>
              <a:t>областей,  </a:t>
            </a:r>
            <a:r>
              <a:rPr lang="ru-RU" sz="2000" b="1" i="1" dirty="0">
                <a:solidFill>
                  <a:schemeClr val="tx1"/>
                </a:solidFill>
              </a:rPr>
              <a:t>Алтайского края, Республики Алтай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5956"/>
              </p:ext>
            </p:extLst>
          </p:nvPr>
        </p:nvGraphicFramePr>
        <p:xfrm>
          <a:off x="251522" y="2833325"/>
          <a:ext cx="8640958" cy="3619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198"/>
                <a:gridCol w="792088"/>
                <a:gridCol w="1008112"/>
                <a:gridCol w="936104"/>
                <a:gridCol w="1080120"/>
                <a:gridCol w="1368152"/>
                <a:gridCol w="858532"/>
                <a:gridCol w="797652"/>
              </a:tblGrid>
              <a:tr h="3924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Наименование показателя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</a:rPr>
                        <a:t>Всего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</a:rPr>
                        <a:t>В том числе по субъектам Российской Федерации</a:t>
                      </a:r>
                      <a:endParaRPr lang="ru-RU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83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</a:rPr>
                        <a:t>Республика Алтай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</a:rPr>
                        <a:t>Алтайский край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</a:rPr>
                        <a:t>Кемеровская область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</a:rPr>
                        <a:t>Новосибирская область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</a:rPr>
                        <a:t>Омская область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</a:rPr>
                        <a:t>Томская область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409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АГЗС - СУГ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507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9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77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83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133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158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47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I класса опасности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0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0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0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II класса опасности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0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0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III класса опасности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300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5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37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40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94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104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</a:rPr>
                        <a:t>20</a:t>
                      </a:r>
                      <a:endParaRPr lang="ru-RU" sz="16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IV класса опасности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</a:rPr>
                        <a:t>207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4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40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42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39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54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27</a:t>
                      </a:r>
                      <a:endParaRPr lang="ru-RU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4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lushkovaai@local.st\Desktop\16.05.2024_Доклад Бродта В.А\Новая папка\картинки\1653319056_45-celes-club-p-fon-dlya-prezentatsii-zavod-krasivie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Профилактические визиты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idx="1"/>
          </p:nvPr>
        </p:nvSpPr>
        <p:spPr>
          <a:xfrm>
            <a:off x="273432" y="1484784"/>
            <a:ext cx="8597136" cy="3096344"/>
          </a:xfrm>
          <a:solidFill>
            <a:schemeClr val="accent1">
              <a:lumMod val="20000"/>
              <a:lumOff val="80000"/>
              <a:alpha val="89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Основания для проведения профилактических визитов:</a:t>
            </a:r>
          </a:p>
          <a:p>
            <a:pPr algn="just">
              <a:buBlip>
                <a:blip r:embed="rId5"/>
              </a:buBlip>
            </a:pPr>
            <a:r>
              <a:rPr lang="ru-RU" sz="2000" b="1" i="1" dirty="0" smtClean="0">
                <a:cs typeface="Times New Roman" panose="02020603050405020304" pitchFamily="18" charset="0"/>
              </a:rPr>
              <a:t>Поручение </a:t>
            </a:r>
            <a:r>
              <a:rPr lang="ru-RU" sz="2000" b="1" i="1" dirty="0">
                <a:cs typeface="Times New Roman" panose="02020603050405020304" pitchFamily="18" charset="0"/>
              </a:rPr>
              <a:t>Правительства Российской Федерации от </a:t>
            </a:r>
            <a:r>
              <a:rPr lang="ru-RU" sz="2000" b="1" i="1" dirty="0" smtClean="0">
                <a:cs typeface="Times New Roman" panose="02020603050405020304" pitchFamily="18" charset="0"/>
              </a:rPr>
              <a:t>19.01.2024</a:t>
            </a:r>
            <a:br>
              <a:rPr lang="ru-RU" sz="2000" b="1" i="1" dirty="0" smtClean="0">
                <a:cs typeface="Times New Roman" panose="02020603050405020304" pitchFamily="18" charset="0"/>
              </a:rPr>
            </a:br>
            <a:r>
              <a:rPr lang="ru-RU" sz="2000" b="1" i="1" dirty="0" smtClean="0">
                <a:cs typeface="Times New Roman" panose="02020603050405020304" pitchFamily="18" charset="0"/>
              </a:rPr>
              <a:t>№ </a:t>
            </a:r>
            <a:r>
              <a:rPr lang="ru-RU" sz="2000" b="1" i="1" dirty="0">
                <a:cs typeface="Times New Roman" panose="02020603050405020304" pitchFamily="18" charset="0"/>
              </a:rPr>
              <a:t>АН-П51-1344;</a:t>
            </a:r>
          </a:p>
          <a:p>
            <a:pPr algn="just">
              <a:buBlip>
                <a:blip r:embed="rId5"/>
              </a:buBlip>
            </a:pPr>
            <a:r>
              <a:rPr lang="ru-RU" sz="2000" b="1" i="1" dirty="0"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cs typeface="Times New Roman" panose="02020603050405020304" pitchFamily="18" charset="0"/>
              </a:rPr>
              <a:t>Приказ </a:t>
            </a:r>
            <a:r>
              <a:rPr lang="ru-RU" sz="2000" b="1" i="1" dirty="0">
                <a:cs typeface="Times New Roman" panose="02020603050405020304" pitchFamily="18" charset="0"/>
              </a:rPr>
              <a:t>Ростехнадзора от 01.02.2024 № 34 «О мерах по реализации поручения Правительства в рамках осуществления федерального государственного надзора в области промышленной безопасности в </a:t>
            </a:r>
            <a:r>
              <a:rPr lang="ru-RU" sz="2000" b="1" i="1" dirty="0" smtClean="0">
                <a:cs typeface="Times New Roman" panose="02020603050405020304" pitchFamily="18" charset="0"/>
              </a:rPr>
              <a:t>соответствии со </a:t>
            </a:r>
            <a:r>
              <a:rPr lang="ru-RU" sz="2000" b="1" i="1" dirty="0">
                <a:cs typeface="Times New Roman" panose="02020603050405020304" pitchFamily="18" charset="0"/>
              </a:rPr>
              <a:t>статьей 52 Федерального закона от </a:t>
            </a:r>
            <a:r>
              <a:rPr lang="ru-RU" sz="2000" b="1" i="1" dirty="0" smtClean="0">
                <a:cs typeface="Times New Roman" panose="02020603050405020304" pitchFamily="18" charset="0"/>
              </a:rPr>
              <a:t>31.07.2020 № 248-ФЗ «О </a:t>
            </a:r>
            <a:r>
              <a:rPr lang="ru-RU" sz="2000" b="1" i="1" dirty="0">
                <a:cs typeface="Times New Roman" panose="02020603050405020304" pitchFamily="18" charset="0"/>
              </a:rPr>
              <a:t>государственном контроле (надзоре) и муниципальном </a:t>
            </a:r>
            <a:r>
              <a:rPr lang="ru-RU" sz="2000" b="1" i="1" dirty="0" smtClean="0">
                <a:cs typeface="Times New Roman" panose="02020603050405020304" pitchFamily="18" charset="0"/>
              </a:rPr>
              <a:t>контроле в </a:t>
            </a:r>
            <a:r>
              <a:rPr lang="ru-RU" sz="2000" b="1" i="1" dirty="0">
                <a:cs typeface="Times New Roman" panose="02020603050405020304" pitchFamily="18" charset="0"/>
              </a:rPr>
              <a:t>Российской Федерации».</a:t>
            </a:r>
            <a:endParaRPr lang="ru-RU" sz="2000" b="1" i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97152"/>
            <a:ext cx="864096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002060"/>
                </a:solidFill>
              </a:rPr>
              <a:t>Сибирским управлением Ростехнадзора сформирован график проведения профилактических визитов со сроком  </a:t>
            </a:r>
            <a:r>
              <a:rPr lang="ru-RU" sz="2200" b="1" i="1" dirty="0">
                <a:solidFill>
                  <a:srgbClr val="7030A0"/>
                </a:solidFill>
              </a:rPr>
              <a:t>до </a:t>
            </a:r>
            <a:r>
              <a:rPr lang="ru-RU" sz="2200" b="1" i="1" dirty="0" smtClean="0">
                <a:solidFill>
                  <a:srgbClr val="7030A0"/>
                </a:solidFill>
              </a:rPr>
              <a:t>30.11.2024.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lushkovaai@local.st\Desktop\16.05.2024_Доклад Бродта В.А\Новая папка\картинки\1653319084_56-celes-club-p-fon-dlya-prezentatsii-zavod-krasivie-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" y="1268760"/>
            <a:ext cx="9143753" cy="54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Профилактические визиты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2479" y="1339021"/>
            <a:ext cx="8690000" cy="3170099"/>
          </a:xfrm>
          <a:prstGeom prst="rect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Профилактические визиты не являются  контрольными (надзорными) мероприятиями и  относятся к профилактическим </a:t>
            </a:r>
            <a:r>
              <a:rPr lang="ru-RU" sz="2000" b="1" i="1" dirty="0" smtClean="0"/>
              <a:t>мероприятиям.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Срок проведения профилактического визита составляет 1 рабочий </a:t>
            </a:r>
            <a:r>
              <a:rPr lang="ru-RU" sz="2000" b="1" i="1" dirty="0" smtClean="0"/>
              <a:t>день.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Уведомление о проведении </a:t>
            </a:r>
            <a:r>
              <a:rPr lang="ru-RU" sz="2000" b="1" i="1" dirty="0" smtClean="0"/>
              <a:t>профилактического </a:t>
            </a:r>
            <a:r>
              <a:rPr lang="ru-RU" sz="2000" b="1" i="1" dirty="0"/>
              <a:t>визита контролируемому лицу направляется  не позднее, чем за </a:t>
            </a:r>
            <a:r>
              <a:rPr lang="ru-RU" sz="2000" b="1" i="1" dirty="0" smtClean="0"/>
              <a:t>5 </a:t>
            </a:r>
            <a:r>
              <a:rPr lang="ru-RU" sz="2000" b="1" i="1" dirty="0"/>
              <a:t>рабочих дней до даты его </a:t>
            </a:r>
            <a:r>
              <a:rPr lang="ru-RU" sz="2000" b="1" i="1" dirty="0" smtClean="0"/>
              <a:t>проведения.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Перечень документов, подлежащих истребованию в процессе профилактического </a:t>
            </a:r>
            <a:r>
              <a:rPr lang="ru-RU" sz="2000" b="1" i="1" dirty="0" smtClean="0"/>
              <a:t>визита, </a:t>
            </a:r>
            <a:r>
              <a:rPr lang="ru-RU" sz="2000" b="1" i="1" dirty="0"/>
              <a:t>подлежит предъявлению контролируемому лицу с момента начала проведения </a:t>
            </a:r>
            <a:r>
              <a:rPr lang="ru-RU" sz="2000" b="1" i="1" dirty="0" smtClean="0"/>
              <a:t>мероприятия.</a:t>
            </a:r>
            <a:endParaRPr lang="ru-RU" sz="20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0090" y="4725144"/>
            <a:ext cx="817238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/>
              <a:t>Непредставление контролируемым лицом запрошенных в ходе проведения профилактического визита инспектором документов образует состав административного </a:t>
            </a:r>
            <a:r>
              <a:rPr lang="ru-RU" b="1" i="1" dirty="0" smtClean="0"/>
              <a:t>правонарушения по статьей </a:t>
            </a:r>
            <a:r>
              <a:rPr lang="ru-RU" b="1" i="1" dirty="0"/>
              <a:t>19.7 КоАП РФ.</a:t>
            </a:r>
          </a:p>
        </p:txBody>
      </p:sp>
      <p:pic>
        <p:nvPicPr>
          <p:cNvPr id="14" name="Picture 3" descr="C:\А.И. Глушкова\09_Доклады\2023\03_Презентация ГФИ АК_20.04.2023\ac63fbf641fb9c15c28927943563405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5" r="23375"/>
          <a:stretch/>
        </p:blipFill>
        <p:spPr bwMode="auto">
          <a:xfrm>
            <a:off x="228599" y="4653136"/>
            <a:ext cx="491491" cy="100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lushkovaai@local.st\Desktop\16.05.2024_Доклад Бродта В.А\Новая папка\1613285960_194-p-sinii-fon-krasivii-abstraktnii-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912"/>
            <a:ext cx="9144248" cy="55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Профилактические визиты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950" y="1268760"/>
            <a:ext cx="8584530" cy="2031325"/>
          </a:xfrm>
          <a:prstGeom prst="rect">
            <a:avLst/>
          </a:prstGeom>
          <a:solidFill>
            <a:schemeClr val="accent5">
              <a:lumMod val="20000"/>
              <a:lumOff val="80000"/>
              <a:alpha val="93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 smtClean="0"/>
              <a:t>В </a:t>
            </a:r>
            <a:r>
              <a:rPr lang="ru-RU" b="1" i="1" dirty="0"/>
              <a:t>ходе проведения профилактического мероприятия </a:t>
            </a:r>
            <a:r>
              <a:rPr lang="ru-RU" b="1" i="1" dirty="0" smtClean="0"/>
              <a:t>даются разъяснения </a:t>
            </a:r>
            <a:r>
              <a:rPr lang="ru-RU" b="1" i="1" dirty="0"/>
              <a:t>контролируемому лицу рекомендательного </a:t>
            </a:r>
            <a:r>
              <a:rPr lang="ru-RU" b="1" i="1" dirty="0" smtClean="0"/>
              <a:t>характера.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i="1" dirty="0"/>
              <a:t>По факту выявленных в ходе профилактического визита нарушений обязательных требований, </a:t>
            </a:r>
            <a:r>
              <a:rPr lang="ru-RU" b="1" i="1" dirty="0">
                <a:solidFill>
                  <a:srgbClr val="009A46"/>
                </a:solidFill>
              </a:rPr>
              <a:t>не создающих непосредственную угрозу жизни и здоровью людей</a:t>
            </a:r>
            <a:r>
              <a:rPr lang="ru-RU" b="1" i="1" dirty="0"/>
              <a:t>, контролируемому лицу </a:t>
            </a:r>
            <a:r>
              <a:rPr lang="ru-RU" b="1" i="1" dirty="0">
                <a:solidFill>
                  <a:srgbClr val="009A46"/>
                </a:solidFill>
              </a:rPr>
              <a:t>выдается предписание </a:t>
            </a:r>
            <a:r>
              <a:rPr lang="ru-RU" b="1" i="1" dirty="0"/>
              <a:t>об устранении выявленных нарушений с указанием разумных сроков их </a:t>
            </a:r>
            <a:r>
              <a:rPr lang="ru-RU" b="1" i="1" dirty="0" smtClean="0"/>
              <a:t>устранения.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9995" y="3356992"/>
            <a:ext cx="7762485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случае получения </a:t>
            </a:r>
            <a:r>
              <a:rPr lang="ru-RU" b="1" i="1" dirty="0" smtClean="0">
                <a:solidFill>
                  <a:srgbClr val="002060"/>
                </a:solidFill>
              </a:rPr>
              <a:t>информации от контролируемого лица об устранении нарушений, отраженных в предписании, и документов, подтверждающих устранение нарушений, предписание на основании </a:t>
            </a:r>
            <a:r>
              <a:rPr lang="ru-RU" b="1" i="1" dirty="0">
                <a:solidFill>
                  <a:srgbClr val="002060"/>
                </a:solidFill>
              </a:rPr>
              <a:t>части 1 статьи 95 Федерального закона от </a:t>
            </a:r>
            <a:r>
              <a:rPr lang="ru-RU" b="1" i="1" dirty="0" smtClean="0">
                <a:solidFill>
                  <a:srgbClr val="002060"/>
                </a:solidFill>
              </a:rPr>
              <a:t>31.07.2020 № </a:t>
            </a:r>
            <a:r>
              <a:rPr lang="ru-RU" b="1" i="1" dirty="0">
                <a:solidFill>
                  <a:srgbClr val="002060"/>
                </a:solidFill>
              </a:rPr>
              <a:t>248-ФЗ «О государственном контроле (надзоре) и муниципальном </a:t>
            </a:r>
            <a:r>
              <a:rPr lang="ru-RU" b="1" i="1" dirty="0" smtClean="0">
                <a:solidFill>
                  <a:srgbClr val="002060"/>
                </a:solidFill>
              </a:rPr>
              <a:t>контроле в </a:t>
            </a:r>
            <a:r>
              <a:rPr lang="ru-RU" b="1" i="1" dirty="0">
                <a:solidFill>
                  <a:srgbClr val="002060"/>
                </a:solidFill>
              </a:rPr>
              <a:t>Российской Федерации» </a:t>
            </a:r>
            <a:r>
              <a:rPr lang="ru-RU" b="1" i="1" dirty="0" smtClean="0">
                <a:solidFill>
                  <a:srgbClr val="002060"/>
                </a:solidFill>
              </a:rPr>
              <a:t>снимается с контроля.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6" name="Picture 4" descr="C:\Users\glushkovaai@local.st\Desktop\17.04.2023_Презентация АК\Безымян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3356992"/>
            <a:ext cx="828093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01569" y="5180999"/>
            <a:ext cx="819091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/>
              <a:t>В случае </a:t>
            </a:r>
            <a:r>
              <a:rPr lang="ru-RU" b="1" i="1" dirty="0" smtClean="0"/>
              <a:t>отсутствия </a:t>
            </a:r>
            <a:r>
              <a:rPr lang="ru-RU" b="1" i="1" dirty="0"/>
              <a:t>информации от контролируемого лица об устранении нарушений, отраженных в предписании, контрольный (надзорный) орган оценивает исполнение указанного решения путем проведения </a:t>
            </a:r>
            <a:r>
              <a:rPr lang="ru-RU" b="1" i="1" dirty="0" smtClean="0"/>
              <a:t>выездной </a:t>
            </a:r>
            <a:r>
              <a:rPr lang="ru-RU" b="1" i="1" dirty="0"/>
              <a:t>проверки, по согласованию с </a:t>
            </a:r>
            <a:r>
              <a:rPr lang="ru-RU" b="1" i="1" dirty="0" smtClean="0"/>
              <a:t>прокуратурой.</a:t>
            </a:r>
            <a:endParaRPr lang="ru-RU" b="1" i="1" dirty="0"/>
          </a:p>
        </p:txBody>
      </p:sp>
      <p:pic>
        <p:nvPicPr>
          <p:cNvPr id="18" name="Picture 3" descr="C:\А.И. Глушкова\09_Доклады\2023\03_Презентация ГФИ АК_20.04.2023\ac63fbf641fb9c15c28927943563405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r="21461"/>
          <a:stretch/>
        </p:blipFill>
        <p:spPr bwMode="auto">
          <a:xfrm>
            <a:off x="116367" y="5164731"/>
            <a:ext cx="585202" cy="119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glushkovaai@local.st\Desktop\16.05.2024_Доклад Бродта В.А\Новая папка\1613285960_194-p-sinii-fon-krasivii-abstraktnii-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912"/>
            <a:ext cx="9144248" cy="55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Профилактические визиты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054" y="1313473"/>
            <a:ext cx="866442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>
                <a:solidFill>
                  <a:srgbClr val="FF0000"/>
                </a:solidFill>
              </a:rPr>
              <a:t>При наличии признаков грубых нарушений требований промышленной безопасности</a:t>
            </a:r>
            <a:r>
              <a:rPr lang="ru-RU" sz="1600" b="1" i="1" dirty="0"/>
              <a:t> или </a:t>
            </a:r>
            <a:r>
              <a:rPr lang="ru-RU" sz="1600" b="1" i="1" dirty="0">
                <a:solidFill>
                  <a:srgbClr val="FF0000"/>
                </a:solidFill>
              </a:rPr>
              <a:t>грубых нарушений условий </a:t>
            </a:r>
            <a:r>
              <a:rPr lang="ru-RU" sz="1600" b="1" i="1" dirty="0" smtClean="0">
                <a:solidFill>
                  <a:srgbClr val="FF0000"/>
                </a:solidFill>
              </a:rPr>
              <a:t>лицензии </a:t>
            </a:r>
            <a:r>
              <a:rPr lang="ru-RU" sz="1600" b="1" i="1" dirty="0" smtClean="0"/>
              <a:t>на </a:t>
            </a:r>
            <a:r>
              <a:rPr lang="ru-RU" sz="1600" b="1" i="1" dirty="0"/>
              <a:t>осуществление видов деятельности в области промышленной безопасности опасных производственных </a:t>
            </a:r>
            <a:r>
              <a:rPr lang="ru-RU" sz="1600" b="1" i="1" dirty="0" smtClean="0"/>
              <a:t>объектов </a:t>
            </a:r>
            <a:r>
              <a:rPr lang="ru-RU" sz="1600" b="1" i="1" dirty="0" smtClean="0">
                <a:solidFill>
                  <a:srgbClr val="FF0000"/>
                </a:solidFill>
              </a:rPr>
              <a:t>Ростехнадзор обязан </a:t>
            </a:r>
            <a:r>
              <a:rPr lang="ru-RU" sz="1600" b="1" i="1" dirty="0">
                <a:solidFill>
                  <a:srgbClr val="FF0000"/>
                </a:solidFill>
              </a:rPr>
              <a:t>незамедлительно организовать проведение внепланового контрольного (надзорного) мероприятия </a:t>
            </a:r>
            <a:r>
              <a:rPr lang="ru-RU" sz="1600" b="1" i="1" dirty="0"/>
              <a:t>по согласованию с органами прокуратуры</a:t>
            </a:r>
            <a:r>
              <a:rPr lang="ru-RU" sz="1600" b="1" i="1" dirty="0" smtClean="0"/>
              <a:t>.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991" y="2708920"/>
            <a:ext cx="827648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/>
              <a:t>Уклонение от проведения профилактического визита или воспрепятствование его проведению влечет правовые последствия для контролируемого </a:t>
            </a:r>
            <a:r>
              <a:rPr lang="ru-RU" b="1" i="1" dirty="0" smtClean="0"/>
              <a:t>лица.</a:t>
            </a:r>
            <a:endParaRPr lang="ru-RU" b="1" i="1" dirty="0"/>
          </a:p>
        </p:txBody>
      </p:sp>
      <p:pic>
        <p:nvPicPr>
          <p:cNvPr id="14" name="Picture 3" descr="C:\А.И. Глушкова\09_Доклады\2023\03_Презентация ГФИ АК_20.04.2023\ac63fbf641fb9c15c28927943563405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r="30568"/>
          <a:stretch/>
        </p:blipFill>
        <p:spPr bwMode="auto">
          <a:xfrm>
            <a:off x="228054" y="2708920"/>
            <a:ext cx="387937" cy="915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054" y="3717032"/>
            <a:ext cx="866442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/>
              <a:t>При невозможности проведения профилактического </a:t>
            </a:r>
            <a:r>
              <a:rPr lang="ru-RU" sz="1600" b="1" i="1" dirty="0" smtClean="0"/>
              <a:t>визита составляется акт</a:t>
            </a:r>
            <a:br>
              <a:rPr lang="ru-RU" sz="1600" b="1" i="1" dirty="0" smtClean="0"/>
            </a:br>
            <a:r>
              <a:rPr lang="ru-RU" sz="1600" b="1" i="1" dirty="0" smtClean="0"/>
              <a:t>о </a:t>
            </a:r>
            <a:r>
              <a:rPr lang="ru-RU" sz="1600" b="1" i="1" dirty="0"/>
              <a:t>невозможности проведения профилактического визита с указанием </a:t>
            </a:r>
            <a:r>
              <a:rPr lang="ru-RU" sz="1600" b="1" i="1" dirty="0" smtClean="0"/>
              <a:t>причин.</a:t>
            </a:r>
            <a:br>
              <a:rPr lang="ru-RU" sz="1600" b="1" i="1" dirty="0" smtClean="0"/>
            </a:br>
            <a:r>
              <a:rPr lang="ru-RU" sz="1600" b="1" i="1" dirty="0" smtClean="0"/>
              <a:t>О </a:t>
            </a:r>
            <a:r>
              <a:rPr lang="ru-RU" sz="1600" b="1" i="1" dirty="0"/>
              <a:t>невозможности проведения профилактического визита </a:t>
            </a:r>
            <a:r>
              <a:rPr lang="ru-RU" sz="1600" b="1" i="1" dirty="0" smtClean="0"/>
              <a:t>также информируется </a:t>
            </a:r>
            <a:r>
              <a:rPr lang="ru-RU" sz="1600" b="1" i="1" dirty="0"/>
              <a:t>контролируемое </a:t>
            </a:r>
            <a:r>
              <a:rPr lang="ru-RU" sz="1600" b="1" i="1" dirty="0" smtClean="0"/>
              <a:t>лицо.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/>
              <a:t>Информация о проведенных профилактических визитах и мерах </a:t>
            </a:r>
            <a:r>
              <a:rPr lang="ru-RU" sz="1600" b="1" i="1" dirty="0" smtClean="0"/>
              <a:t>реагирования подлежит размещению </a:t>
            </a:r>
            <a:r>
              <a:rPr lang="ru-RU" sz="1600" b="1" i="1" dirty="0"/>
              <a:t>в </a:t>
            </a:r>
            <a:r>
              <a:rPr lang="ru-RU" sz="1600" b="1" i="1" dirty="0" smtClean="0"/>
              <a:t> ФГИС «Единый реестр контрольных (надзорных) мероприятий».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054" y="5589240"/>
            <a:ext cx="866442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/>
              <a:t>* Жалобы </a:t>
            </a:r>
            <a:r>
              <a:rPr lang="ru-RU" sz="1600" b="1" i="1" dirty="0"/>
              <a:t>на предписания, выданные по результатам профилактических </a:t>
            </a:r>
            <a:r>
              <a:rPr lang="ru-RU" sz="1600" b="1" i="1" dirty="0" smtClean="0"/>
              <a:t>визитов подлежат </a:t>
            </a:r>
            <a:r>
              <a:rPr lang="ru-RU" sz="1600" b="1" i="1" dirty="0"/>
              <a:t>рассмотрению при условии соблюдения контролируемым лицом порядка досудебного обжалования, предусмотренного главой 9 Федерального закона № 248-ФЗ. </a:t>
            </a:r>
          </a:p>
        </p:txBody>
      </p:sp>
    </p:spTree>
    <p:extLst>
      <p:ext uri="{BB962C8B-B14F-4D97-AF65-F5344CB8AC3E}">
        <p14:creationId xmlns:p14="http://schemas.microsoft.com/office/powerpoint/2010/main" val="41383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glushkovaai@local.st\Desktop\16.05.2024_Доклад Бродта В.А\Новая папка\1613285960_194-p-sinii-fon-krasivii-abstraktnii-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912"/>
            <a:ext cx="9144248" cy="55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Профилактические визиты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8640960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За </a:t>
            </a:r>
            <a:r>
              <a:rPr lang="ru-RU" sz="1600" b="1" i="1" dirty="0"/>
              <a:t>1 квартал </a:t>
            </a:r>
            <a:r>
              <a:rPr lang="ru-RU" sz="1600" b="1" i="1" dirty="0" smtClean="0"/>
              <a:t>2024 года Сибирским </a:t>
            </a:r>
            <a:r>
              <a:rPr lang="ru-RU" sz="1600" b="1" i="1" dirty="0"/>
              <a:t>управлением Ростехнадзора </a:t>
            </a:r>
            <a:r>
              <a:rPr lang="ru-RU" sz="1600" b="1" i="1" dirty="0" smtClean="0"/>
              <a:t>проведено</a:t>
            </a:r>
            <a:br>
              <a:rPr lang="ru-RU" sz="1600" b="1" i="1" dirty="0" smtClean="0"/>
            </a:br>
            <a:r>
              <a:rPr lang="ru-RU" b="1" i="1" dirty="0" smtClean="0">
                <a:solidFill>
                  <a:srgbClr val="00B050"/>
                </a:solidFill>
              </a:rPr>
              <a:t>111 </a:t>
            </a:r>
            <a:r>
              <a:rPr lang="ru-RU" b="1" i="1" dirty="0">
                <a:solidFill>
                  <a:srgbClr val="00B050"/>
                </a:solidFill>
              </a:rPr>
              <a:t>профилактических визитов  </a:t>
            </a:r>
            <a:r>
              <a:rPr lang="ru-RU" sz="1600" b="1" i="1" dirty="0"/>
              <a:t>в отношении контролируемых лиц, эксплуатирующих опасные производственные объекты автомобильные газозаправочные станции, выявлено </a:t>
            </a:r>
            <a:r>
              <a:rPr lang="ru-RU" b="1" i="1" dirty="0">
                <a:solidFill>
                  <a:srgbClr val="FF0000"/>
                </a:solidFill>
              </a:rPr>
              <a:t>236 нарушений </a:t>
            </a:r>
            <a:r>
              <a:rPr lang="ru-RU" sz="1600" b="1" i="1" dirty="0"/>
              <a:t>требований промышленной безопасности, выдано </a:t>
            </a:r>
            <a:r>
              <a:rPr lang="ru-RU" b="1" i="1" dirty="0">
                <a:solidFill>
                  <a:srgbClr val="7030A0"/>
                </a:solidFill>
              </a:rPr>
              <a:t>23 предписания</a:t>
            </a:r>
            <a:r>
              <a:rPr lang="ru-RU" sz="1600" b="1" i="1" dirty="0"/>
              <a:t>. 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В </a:t>
            </a:r>
            <a:r>
              <a:rPr lang="ru-RU" sz="1600" b="1" i="1" dirty="0"/>
              <a:t>отношении </a:t>
            </a:r>
            <a:r>
              <a:rPr lang="ru-RU" b="1" i="1" dirty="0">
                <a:solidFill>
                  <a:srgbClr val="0070C0"/>
                </a:solidFill>
              </a:rPr>
              <a:t>1 объекта </a:t>
            </a:r>
            <a:r>
              <a:rPr lang="ru-RU" sz="1600" b="1" i="1" dirty="0"/>
              <a:t>подготовлены и направлены документы в прокуратуру для согласования внеплановой выездной проверки.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871" y="2996952"/>
            <a:ext cx="8655609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В ходе проведения специальных профилактических визитов выявлены следующие нарушения: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Не </a:t>
            </a:r>
            <a:r>
              <a:rPr lang="ru-RU" b="1" i="1" dirty="0"/>
              <a:t>обеспечена полнота и достоверность сведений, характеризующих опасный производственный объект, представленных для регистрации в государственном реестре опасных производственных объектов,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Не проведена </a:t>
            </a:r>
            <a:r>
              <a:rPr lang="ru-RU" b="1" i="1" dirty="0"/>
              <a:t>аттестация </a:t>
            </a:r>
            <a:r>
              <a:rPr lang="ru-RU" b="1" i="1" dirty="0" smtClean="0"/>
              <a:t>работников;</a:t>
            </a:r>
            <a:endParaRPr lang="ru-RU" b="1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Отсутствует </a:t>
            </a:r>
            <a:r>
              <a:rPr lang="ru-RU" b="1" i="1" dirty="0"/>
              <a:t>договор на обслуживание с профессиональными аварийно-спасательными службами или </a:t>
            </a:r>
            <a:r>
              <a:rPr lang="ru-RU" b="1" i="1" dirty="0" smtClean="0"/>
              <a:t>формированиями;</a:t>
            </a:r>
            <a:endParaRPr lang="ru-RU" b="1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Не </a:t>
            </a:r>
            <a:r>
              <a:rPr lang="ru-RU" b="1" i="1" dirty="0"/>
              <a:t>представлены результаты осуществления производственного </a:t>
            </a:r>
            <a:r>
              <a:rPr lang="ru-RU" b="1" i="1" dirty="0" smtClean="0"/>
              <a:t>контроля;</a:t>
            </a:r>
            <a:endParaRPr lang="ru-RU" b="1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Вносятся </a:t>
            </a:r>
            <a:r>
              <a:rPr lang="ru-RU" b="1" i="1" dirty="0"/>
              <a:t>изменения в конструкцию технологической системы </a:t>
            </a:r>
            <a:r>
              <a:rPr lang="ru-RU" b="1" i="1" dirty="0" err="1" smtClean="0"/>
              <a:t>автогазозаправочной</a:t>
            </a:r>
            <a:r>
              <a:rPr lang="ru-RU" b="1" i="1" dirty="0" smtClean="0"/>
              <a:t> </a:t>
            </a:r>
            <a:r>
              <a:rPr lang="ru-RU" b="1" i="1" dirty="0"/>
              <a:t>станций без разработанной </a:t>
            </a:r>
            <a:r>
              <a:rPr lang="ru-RU" b="1" i="1" dirty="0" smtClean="0"/>
              <a:t>проектной документации;</a:t>
            </a:r>
            <a:endParaRPr lang="ru-RU" b="1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Отсутствуют </a:t>
            </a:r>
            <a:r>
              <a:rPr lang="ru-RU" b="1" i="1" dirty="0"/>
              <a:t>предохранительные клапана, предусмотренные технологической схемой подключения сосудов.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lushkovaai@local.st\Desktop\16.05.2024_Доклад Бродта В.А\Новая папка\картинки\1653319011_52-celes-club-p-fon-dlya-prezentatsii-zavod-krasivie-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619"/>
            <a:ext cx="9144000" cy="543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975" y="12549"/>
            <a:ext cx="5495463" cy="10401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000"/>
                </a:solidFill>
              </a:rPr>
              <a:t>Профилактические визиты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568952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5"/>
              </a:buBlip>
            </a:pPr>
            <a:r>
              <a:rPr lang="ru-RU" sz="2000" b="1" i="1" dirty="0" smtClean="0">
                <a:solidFill>
                  <a:srgbClr val="00B050"/>
                </a:solidFill>
              </a:rPr>
              <a:t>Профилактический </a:t>
            </a:r>
            <a:r>
              <a:rPr lang="ru-RU" sz="2000" b="1" i="1" dirty="0">
                <a:solidFill>
                  <a:srgbClr val="00B050"/>
                </a:solidFill>
              </a:rPr>
              <a:t>визит </a:t>
            </a:r>
            <a:r>
              <a:rPr lang="ru-RU" sz="2000" b="1" i="1" dirty="0" smtClean="0"/>
              <a:t>- профилактическое мероприятие, направленное </a:t>
            </a:r>
            <a:r>
              <a:rPr lang="ru-RU" sz="2000" b="1" i="1" dirty="0"/>
              <a:t>на исключение нарушений при эксплуатации опасных производственных объектов</a:t>
            </a:r>
            <a:r>
              <a:rPr lang="ru-RU" sz="2000" b="1" i="1" dirty="0" smtClean="0"/>
              <a:t>!</a:t>
            </a:r>
          </a:p>
          <a:p>
            <a:pPr marL="342900" indent="-342900" algn="just">
              <a:buBlip>
                <a:blip r:embed="rId5"/>
              </a:buBlip>
            </a:pPr>
            <a:r>
              <a:rPr lang="ru-RU" sz="2000" b="1" i="1" dirty="0">
                <a:solidFill>
                  <a:srgbClr val="002060"/>
                </a:solidFill>
              </a:rPr>
              <a:t>Профилактический визит </a:t>
            </a:r>
            <a:r>
              <a:rPr lang="ru-RU" sz="2000" b="1" i="1" dirty="0" smtClean="0"/>
              <a:t>позволяет выявить </a:t>
            </a:r>
            <a:r>
              <a:rPr lang="ru-RU" sz="2000" b="1" i="1" dirty="0"/>
              <a:t>нарушения требований промышленной безопасности при эксплуатации опасных производственных объектов, а также установить эксплуатацию объектов, не зарегистрированных в реестре опасных производственных объектов в установленном порядке, а также эксплуатирующих такие объекты без соответствующей </a:t>
            </a:r>
            <a:r>
              <a:rPr lang="ru-RU" sz="2000" b="1" i="1" dirty="0" smtClean="0"/>
              <a:t>лицензии!</a:t>
            </a:r>
            <a:endParaRPr lang="ru-RU" sz="2000" b="1" i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b="1" i="1" dirty="0"/>
          </a:p>
        </p:txBody>
      </p:sp>
      <p:pic>
        <p:nvPicPr>
          <p:cNvPr id="7171" name="Picture 3" descr="C:\А.И. Глушкова\09_Доклады\2023\03_Презентация ГФИ АК_20.04.2023\18607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88032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А.И. Глушкова\09_Доклады\2023\03_Презентация ГФИ АК_20.04.2023\18721018_0_0_2731_2048_1920x0_80_0_0_63e8f0a73f0be3bc553e848004aea6f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60"/>
            <a:ext cx="3456384" cy="15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А.И. Глушкова\09_Доклады\2023\03_Презентация ГФИ АК_20.04.2023\926_co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56" y="4869160"/>
            <a:ext cx="2236213" cy="15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811</Words>
  <Application>Microsoft Office PowerPoint</Application>
  <PresentationFormat>Экран (4:3)</PresentationFormat>
  <Paragraphs>112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Промежуточные результаты проводимых профилактических визитов в отношении организаций, эксплуатирующих автомобильные  газозаправочные станции, в рамках поручения Правительства Российской Федерации от 19.01.2024 № АН-П51-1344 </vt:lpstr>
      <vt:lpstr>Полномочия Сибирского управления Ростехнадзора</vt:lpstr>
      <vt:lpstr>О поднадзорных объектах</vt:lpstr>
      <vt:lpstr>Профилактические визиты</vt:lpstr>
      <vt:lpstr>Профилактические визиты</vt:lpstr>
      <vt:lpstr>Профилактические визиты</vt:lpstr>
      <vt:lpstr>Профилактические визиты</vt:lpstr>
      <vt:lpstr>Профилактические визиты</vt:lpstr>
      <vt:lpstr>Профилактические визиты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Глушкова Алиса Игоревна</dc:creator>
  <cp:lastModifiedBy>Ростехнадзор</cp:lastModifiedBy>
  <cp:revision>176</cp:revision>
  <dcterms:created xsi:type="dcterms:W3CDTF">2023-09-18T06:28:22Z</dcterms:created>
  <dcterms:modified xsi:type="dcterms:W3CDTF">2024-05-22T09:47:09Z</dcterms:modified>
</cp:coreProperties>
</file>